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91" r:id="rId2"/>
    <p:sldId id="294" r:id="rId3"/>
    <p:sldId id="293" r:id="rId4"/>
    <p:sldId id="312" r:id="rId5"/>
    <p:sldId id="314" r:id="rId6"/>
    <p:sldId id="315" r:id="rId7"/>
    <p:sldId id="318" r:id="rId8"/>
    <p:sldId id="317" r:id="rId9"/>
    <p:sldId id="316" r:id="rId10"/>
    <p:sldId id="313" r:id="rId11"/>
    <p:sldId id="321" r:id="rId12"/>
    <p:sldId id="319" r:id="rId13"/>
    <p:sldId id="320" r:id="rId14"/>
    <p:sldId id="322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3"/>
    <p:restoredTop sz="83356" autoAdjust="0"/>
  </p:normalViewPr>
  <p:slideViewPr>
    <p:cSldViewPr snapToGrid="0" snapToObjects="1">
      <p:cViewPr>
        <p:scale>
          <a:sx n="50" d="100"/>
          <a:sy n="50" d="100"/>
        </p:scale>
        <p:origin x="1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more info, please contact Matt</a:t>
            </a:r>
            <a:r>
              <a:rPr lang="en-US" baseline="0" dirty="0" smtClean="0"/>
              <a:t> Philip (@</a:t>
            </a:r>
            <a:r>
              <a:rPr lang="en-US" baseline="0" dirty="0" err="1" smtClean="0"/>
              <a:t>mattphilip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matthewrphilip@gmail.com</a:t>
            </a:r>
            <a:r>
              <a:rPr lang="en-US" baseline="0" dirty="0" smtClean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40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3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9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4530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6191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763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8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2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1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19200" y="184150"/>
            <a:ext cx="2194560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848" tIns="108848" rIns="108848" bIns="10884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848" tIns="108848" rIns="108848" bIns="10884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785600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08848" tIns="108848" rIns="108848" bIns="108848" anchor="ctr">
            <a:spAutoFit/>
          </a:bodyPr>
          <a:lstStyle>
            <a:lvl1pPr algn="r" defTabSz="1088458">
              <a:defRPr sz="3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809244" marR="0" indent="-80924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428599" marR="0" indent="-77552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2036056" marR="0" indent="-729908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814978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468051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4121126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774200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427275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6080349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3075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6148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9224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12297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65373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1844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71522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2459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2031"/>
            <a:ext cx="24376778" cy="13711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Scoring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746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Scoring is based on how long it takes you to deliver each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card: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1-2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days: €700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3-5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days: €400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6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+ days: €200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Urgent: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-€100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per day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Before we start, we need an estimate!</a:t>
            </a:r>
            <a:endParaRPr lang="en-US" b="1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28870"/>
              </p:ext>
            </p:extLst>
          </p:nvPr>
        </p:nvGraphicFramePr>
        <p:xfrm>
          <a:off x="17513300" y="2785329"/>
          <a:ext cx="3733800" cy="8509000"/>
        </p:xfrm>
        <a:graphic>
          <a:graphicData uri="http://schemas.openxmlformats.org/drawingml/2006/table">
            <a:tbl>
              <a:tblPr/>
              <a:tblGrid>
                <a:gridCol w="371475"/>
                <a:gridCol w="571500"/>
                <a:gridCol w="581025"/>
                <a:gridCol w="571500"/>
                <a:gridCol w="619125"/>
                <a:gridCol w="1019175"/>
              </a:tblGrid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Card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Commit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€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Prob. Forecast (50%/85%)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MVP (#1-11):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Re-Estimate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704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End of Day 10: Stop!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When you finish Day 10, ask the facilitator to visit your 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100" y="6819974"/>
            <a:ext cx="4902200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83961" y="7756966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038" y="5969965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09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Debrief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96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Reasons Why Estimating Is Difficult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3200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Theory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 </a:t>
            </a: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Constraints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Little’s Law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Hofstadter's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Law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(Douglas Hofstadter): It always takes longer than you expect, even when you take into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account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Parkinson’s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Law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Work expands so as to fill the time available for its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completion.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Accidental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Complication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(J.B. 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Rainsberger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Every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feature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added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an existing project has two cost elements: Essential complication (How hard a problem is on its own) and Accidental complication (“How much we suck at our jobs”)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685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Thank you and good game!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1531600" cy="64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more: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@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mattphilip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mattphilip.wordpress.com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/tag/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noestimatesbook.com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focusedobjective.com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actionableagile.com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200" y="3824980"/>
            <a:ext cx="6350000" cy="635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713200" y="10128621"/>
            <a:ext cx="6324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Special thanks to 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designer @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AngieHaakenson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49486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Big Picture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Objective: Learn what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and how much different factors influence delivery time and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understand options for forecasting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Complete work cards to deliver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most value!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“day” rounds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Teams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 independently but have interdependency with other teams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64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Cards depict the work needed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Backlog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25 cards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Average effort per card = 21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Work must be completed sequentially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cards are urgent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have a dependency on another team</a:t>
            </a: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Work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3140519"/>
            <a:ext cx="8077200" cy="606093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462000" y="7362979"/>
            <a:ext cx="1930400" cy="1741435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rot="-2520000" flipV="1">
            <a:off x="12184302" y="5143540"/>
            <a:ext cx="1993895" cy="3179874"/>
          </a:xfrm>
          <a:prstGeom prst="curvedConnector3">
            <a:avLst>
              <a:gd name="adj1" fmla="val -45542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Left Brace 8"/>
          <p:cNvSpPr/>
          <p:nvPr/>
        </p:nvSpPr>
        <p:spPr>
          <a:xfrm>
            <a:off x="13182600" y="3540030"/>
            <a:ext cx="482600" cy="2630954"/>
          </a:xfrm>
          <a:prstGeom prst="leftBrace">
            <a:avLst/>
          </a:prstGeom>
          <a:noFill/>
          <a:ln w="1016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945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" y="4063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People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11328400" cy="746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person can do 4 points of effort per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day. Use cubes to keep track.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People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can work in areas outside their specialty, but they get only half the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points.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work on more than one team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a day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you lose one point per extra team (context-switching penalty).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459388" y="324466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829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01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065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60988" y="474326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845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317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081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4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Staff Your Teams!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9093200" cy="433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Divide into teams of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4-7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people – they do not all have to be same size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Decide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as a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group each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player’s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role (wear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 “role”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name tag)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694" y="3824980"/>
            <a:ext cx="6375400" cy="39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9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Team Dependency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1861800" cy="746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cards have a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dependency on another team.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When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start a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 that has one,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draw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 team card to see which team it is dependent upon.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complete the card, someone from that team must spend time helping you.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(Time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spent helping another team counts against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that person’s capacity.)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988" y="3540030"/>
            <a:ext cx="5537200" cy="41549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570200" y="5432579"/>
            <a:ext cx="5120640" cy="1371600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988" y="8209606"/>
            <a:ext cx="4774190" cy="3308350"/>
          </a:xfrm>
          <a:prstGeom prst="rect">
            <a:avLst/>
          </a:prstGeom>
        </p:spPr>
      </p:pic>
      <p:cxnSp>
        <p:nvCxnSpPr>
          <p:cNvPr id="9" name="Straight Arrow Connector 2"/>
          <p:cNvCxnSpPr/>
          <p:nvPr/>
        </p:nvCxnSpPr>
        <p:spPr>
          <a:xfrm rot="16200000" flipH="1">
            <a:off x="17826587" y="7341792"/>
            <a:ext cx="1405427" cy="330200"/>
          </a:xfrm>
          <a:prstGeom prst="curvedConnector3">
            <a:avLst>
              <a:gd name="adj1" fmla="val 50000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8502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Blockers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56718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each card in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progress at the end of the day,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the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roll 1, the card is blocked. Place a blocker sticky on the card.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At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beginning of the next day, roll the die for each blocked card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.</a:t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1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2 or 3 = still blocked (no work can be done on it that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day)</a:t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4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5 or 6 = unblocked (remove the sticky, continue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work)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1212" y="7772400"/>
            <a:ext cx="5381788" cy="4038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62" t="4601" r="4702" b="5477"/>
          <a:stretch/>
        </p:blipFill>
        <p:spPr>
          <a:xfrm>
            <a:off x="18691764" y="7772400"/>
            <a:ext cx="4041236" cy="39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22428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each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 whose deployment work is complete,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the die at the end of the day.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roll 1, the card requires rework. Move the card back to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 and redo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 work.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00" y="4345794"/>
            <a:ext cx="67818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5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Daily Actions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80848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Decide how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use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person’s effort for the day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Pull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as many cards as you want and record the day for commit date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resolve any blocked cards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Tick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off work on the cards and move them accordingly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any completed card to determine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it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deployed (1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rework)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and record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day delivered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card in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progress, 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 to determine if it’s blocked (1 = blocked)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Update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day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tracker and draw an event card.</a:t>
            </a:r>
          </a:p>
        </p:txBody>
      </p:sp>
    </p:spTree>
    <p:extLst>
      <p:ext uri="{BB962C8B-B14F-4D97-AF65-F5344CB8AC3E}">
        <p14:creationId xmlns:p14="http://schemas.microsoft.com/office/powerpoint/2010/main" val="150278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8718</TotalTime>
  <Words>641</Words>
  <Application>Microsoft Macintosh PowerPoint</Application>
  <PresentationFormat>Custom</PresentationFormat>
  <Paragraphs>204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Helvetica Light</vt:lpstr>
      <vt:lpstr>Helvetica Neue</vt:lpstr>
      <vt:lpstr>Open Sans</vt:lpstr>
      <vt:lpstr>Open Sans Light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angie.phillips</dc:creator>
  <cp:lastModifiedBy>Microsoft Office User</cp:lastModifiedBy>
  <cp:revision>69</cp:revision>
  <dcterms:modified xsi:type="dcterms:W3CDTF">2016-11-30T12:20:28Z</dcterms:modified>
</cp:coreProperties>
</file>